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3" r:id="rId1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4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DE56-8059-4094-95DF-055E8F41F3BE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B1B1-FAA7-4018-8A50-52DC2DE2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0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DE56-8059-4094-95DF-055E8F41F3BE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B1B1-FAA7-4018-8A50-52DC2DE2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9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DE56-8059-4094-95DF-055E8F41F3BE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B1B1-FAA7-4018-8A50-52DC2DE2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09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DE56-8059-4094-95DF-055E8F41F3BE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B1B1-FAA7-4018-8A50-52DC2DE2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05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DE56-8059-4094-95DF-055E8F41F3BE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B1B1-FAA7-4018-8A50-52DC2DE2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9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DE56-8059-4094-95DF-055E8F41F3BE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B1B1-FAA7-4018-8A50-52DC2DE2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3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DE56-8059-4094-95DF-055E8F41F3BE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B1B1-FAA7-4018-8A50-52DC2DE2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69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DE56-8059-4094-95DF-055E8F41F3BE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B1B1-FAA7-4018-8A50-52DC2DE2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81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DE56-8059-4094-95DF-055E8F41F3BE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B1B1-FAA7-4018-8A50-52DC2DE2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4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DE56-8059-4094-95DF-055E8F41F3BE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B1B1-FAA7-4018-8A50-52DC2DE2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7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DE56-8059-4094-95DF-055E8F41F3BE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B1B1-FAA7-4018-8A50-52DC2DE2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7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8DE56-8059-4094-95DF-055E8F41F3BE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FB1B1-FAA7-4018-8A50-52DC2DE2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4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domscientific.com/Downloads/ProductDemos/#JAWS" TargetMode="External"/><Relationship Id="rId2" Type="http://schemas.openxmlformats.org/officeDocument/2006/relationships/hyperlink" Target="http://www.windoweyesforoffice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cuments.dgs.ca.gov/sam/SamPrint/new/sam_master/rev427sept14/chap4800/4833.pdf" TargetMode="External"/><Relationship Id="rId2" Type="http://schemas.openxmlformats.org/officeDocument/2006/relationships/hyperlink" Target="http://www.leginfo.ca.gov/cgi-bin/displaycode?section=gov&amp;group=11001-12000&amp;file=11135-11139.7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cio.ca.gov/Government/IT_Policy/pdf/SIMM_25_IT_Accessibility_Resource_Guide_06292011.pd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gmazzocato.altervista.org/colorwheel/wheel.php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gmazzocato.altervista.org/colorwheel/wheel.php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WAI/WCAG20/quickref/" TargetMode="External"/><Relationship Id="rId2" Type="http://schemas.openxmlformats.org/officeDocument/2006/relationships/hyperlink" Target="http://www.section508.gov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w3.org/WAI/WCAG20/quickref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webmaster@dor.ca.gov" TargetMode="External"/><Relationship Id="rId2" Type="http://schemas.openxmlformats.org/officeDocument/2006/relationships/hyperlink" Target="mailto:Patrick.L.Johnson@dor.ca.gov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tools.ca.gov/" TargetMode="External"/><Relationship Id="rId2" Type="http://schemas.openxmlformats.org/officeDocument/2006/relationships/hyperlink" Target="http://www.section508.gov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ebtools.ca.gov/web-content/web-accessibility/how-to-implement/#pdf" TargetMode="External"/><Relationship Id="rId2" Type="http://schemas.openxmlformats.org/officeDocument/2006/relationships/hyperlink" Target="http://www.dor.ca.gov/DisabilityAccessInfo/DAS-Trainings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sszengarde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Web Accessibility 2.0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yriad Pro" pitchFamily="34" charset="0"/>
              </a:rPr>
              <a:t>February 4, 2015</a:t>
            </a:r>
            <a:endParaRPr lang="en-US" sz="5400" dirty="0">
              <a:latin typeface="Myriad Pro" pitchFamily="34" charset="0"/>
            </a:endParaRPr>
          </a:p>
        </p:txBody>
      </p:sp>
      <p:pic>
        <p:nvPicPr>
          <p:cNvPr id="4" name="Picture 3" descr="Department of Rehabilitation Logo - Employment, Independence and Equality" title="Department of Rehabilitation Logo - Employment, Independence and Equalit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2362200" cy="564802"/>
          </a:xfrm>
          <a:prstGeom prst="rect">
            <a:avLst/>
          </a:prstGeom>
        </p:spPr>
      </p:pic>
      <p:pic>
        <p:nvPicPr>
          <p:cNvPr id="7" name="Picture 6" descr="CA.GOV Logo" title="CA.GOV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73353"/>
            <a:ext cx="905493" cy="69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62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1066800"/>
            <a:ext cx="8601693" cy="688975"/>
          </a:xfrm>
        </p:spPr>
        <p:txBody>
          <a:bodyPr/>
          <a:lstStyle/>
          <a:p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Understandable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0"/>
            <a:ext cx="8153400" cy="2819400"/>
          </a:xfrm>
        </p:spPr>
        <p:txBody>
          <a:bodyPr>
            <a:normAutofit/>
          </a:bodyPr>
          <a:lstStyle/>
          <a:p>
            <a:pPr marL="225425" lvl="1" indent="-225425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text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readable and understandable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1" algn="l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5425" lvl="1" indent="-225425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appear and operate in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predictable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ways.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5425" lvl="1" indent="-225425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users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and correct mistakes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Department of Rehabilitation Logo - Employment, Independence and Equality" title="Department of Rehabilitation Logo - Employment, Independence and Equalit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2362200" cy="564802"/>
          </a:xfrm>
          <a:prstGeom prst="rect">
            <a:avLst/>
          </a:prstGeom>
        </p:spPr>
      </p:pic>
      <p:pic>
        <p:nvPicPr>
          <p:cNvPr id="7" name="Picture 6" descr="CA.GOV Logo" title="CA.GOV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73353"/>
            <a:ext cx="905493" cy="69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0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990600"/>
            <a:ext cx="8601693" cy="688975"/>
          </a:xfrm>
        </p:spPr>
        <p:txBody>
          <a:bodyPr/>
          <a:lstStyle/>
          <a:p>
            <a:pPr lvl="0"/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Robust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667000"/>
            <a:ext cx="8153400" cy="1219200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Maximize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compatibility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current and future user tools.</a:t>
            </a:r>
          </a:p>
        </p:txBody>
      </p:sp>
      <p:pic>
        <p:nvPicPr>
          <p:cNvPr id="4" name="Picture 3" descr="Department of Rehabilitation Logo - Employment, Independence and Equality" title="Department of Rehabilitation Logo - Employment, Independence and Equalit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2362200" cy="564802"/>
          </a:xfrm>
          <a:prstGeom prst="rect">
            <a:avLst/>
          </a:prstGeom>
        </p:spPr>
      </p:pic>
      <p:pic>
        <p:nvPicPr>
          <p:cNvPr id="7" name="Picture 6" descr="CA.GOV Logo" title="CA.GOV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73353"/>
            <a:ext cx="905493" cy="69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65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990600"/>
            <a:ext cx="8601693" cy="688975"/>
          </a:xfrm>
        </p:spPr>
        <p:txBody>
          <a:bodyPr/>
          <a:lstStyle/>
          <a:p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Testing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752600"/>
            <a:ext cx="8153400" cy="4800600"/>
          </a:xfrm>
        </p:spPr>
        <p:txBody>
          <a:bodyPr>
            <a:normAutofit lnSpcReduction="10000"/>
          </a:bodyPr>
          <a:lstStyle/>
          <a:p>
            <a:pPr marL="225425" lvl="1" indent="-225425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a screen reader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</a:p>
          <a:p>
            <a:pPr marL="0" lvl="1"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lvl="2" indent="-212725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Window Eyes (Free?) - </a:t>
            </a:r>
            <a:r>
              <a:rPr lang="en-US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www.windoweyesforoffice.com</a:t>
            </a:r>
            <a:r>
              <a:rPr lang="en-US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endParaRPr lang="en-US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lvl="2" indent="-212725" algn="l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lvl="2" indent="-212725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JAWS (Job Access With Speech) Free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 - </a:t>
            </a:r>
            <a:r>
              <a:rPr lang="en-US" sz="21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www.freedomscientific.com/Downloads/ProductDemos</a:t>
            </a:r>
            <a:r>
              <a:rPr lang="en-US" sz="21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/#</a:t>
            </a:r>
            <a:r>
              <a:rPr lang="en-US" sz="21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JAWS</a:t>
            </a:r>
            <a:endParaRPr lang="en-US" sz="2100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413" lvl="2" algn="l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5425" lvl="1" indent="-225425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Accessibility Checkers</a:t>
            </a:r>
          </a:p>
          <a:p>
            <a:pPr marL="238125" algn="l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-225425" algn="l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about 25 - 30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marL="238125"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-225425" algn="l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rest must be checked by humans</a:t>
            </a:r>
          </a:p>
        </p:txBody>
      </p:sp>
      <p:pic>
        <p:nvPicPr>
          <p:cNvPr id="4" name="Picture 3" descr="Department of Rehabilitation Logo - Employment, Independence and Equality" title="Department of Rehabilitation Logo - Employment, Independence and Equalit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2362200" cy="564802"/>
          </a:xfrm>
          <a:prstGeom prst="rect">
            <a:avLst/>
          </a:prstGeom>
        </p:spPr>
      </p:pic>
      <p:pic>
        <p:nvPicPr>
          <p:cNvPr id="7" name="Picture 6" descr="CA.GOV Logo" title="CA.GOV Logo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73353"/>
            <a:ext cx="905493" cy="69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60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990600"/>
            <a:ext cx="8601693" cy="688975"/>
          </a:xfrm>
        </p:spPr>
        <p:txBody>
          <a:bodyPr/>
          <a:lstStyle/>
          <a:p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Reading Resources – Why do we do this?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153400" cy="4419600"/>
          </a:xfrm>
        </p:spPr>
        <p:txBody>
          <a:bodyPr>
            <a:noAutofit/>
          </a:bodyPr>
          <a:lstStyle/>
          <a:p>
            <a:pPr marL="225425" lvl="1" indent="-225425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the right thing to do. Comparable access for everyone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1"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5425" lvl="1" indent="-225425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Government Code Section 11135-11139.7</a:t>
            </a:r>
          </a:p>
          <a:p>
            <a:pPr marL="463550" lvl="2" indent="-225425" algn="l">
              <a:buFont typeface="Courier New" panose="02070309020205020404" pitchFamily="49" charset="0"/>
              <a:buChar char="o"/>
            </a:pPr>
            <a:r>
              <a:rPr lang="en-US" sz="13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www.leginfo.ca.gov/cgi-bin/displaycode?section=gov&amp;group=11001-12000&amp;file=11135-11139.7</a:t>
            </a:r>
            <a:endParaRPr lang="en-US" sz="1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l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5425" lvl="1" indent="-225425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Administrative Manual Section 4833</a:t>
            </a:r>
          </a:p>
          <a:p>
            <a:pPr marL="463550" lvl="2" indent="-225425" algn="l">
              <a:buFont typeface="Courier New" panose="02070309020205020404" pitchFamily="49" charset="0"/>
              <a:buChar char="o"/>
            </a:pPr>
            <a:r>
              <a:rPr lang="en-US" sz="13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www.documents.dgs.ca.gov/sam/SamPrint/new/sam_master/rev427sept14/chap4800/4833.pdf</a:t>
            </a:r>
            <a:endParaRPr lang="en-US" sz="1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l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5425" lvl="1" indent="-225425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Management Manual Section 25</a:t>
            </a:r>
          </a:p>
          <a:p>
            <a:pPr marL="463550" lvl="2" indent="-225425" algn="l">
              <a:buFont typeface="Arial" panose="020B0604020202020204" pitchFamily="34" charset="0"/>
              <a:buChar char="•"/>
            </a:pPr>
            <a:r>
              <a:rPr lang="en-US" sz="1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www.cio.ca.gov/Government/IT_Policy/pdf/SIMM_25_IT_Accessibility_Resource_Guide_06292011.pdf</a:t>
            </a: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Department of Rehabilitation Logo - Employment, Independence and Equality" title="Department of Rehabilitation Logo - Employment, Independence and Equality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2362200" cy="564802"/>
          </a:xfrm>
          <a:prstGeom prst="rect">
            <a:avLst/>
          </a:prstGeom>
        </p:spPr>
      </p:pic>
      <p:pic>
        <p:nvPicPr>
          <p:cNvPr id="7" name="Picture 6" descr="CA.GOV Logo" title="CA.GOV Logo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73353"/>
            <a:ext cx="905493" cy="69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04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990600"/>
            <a:ext cx="8601693" cy="688975"/>
          </a:xfrm>
        </p:spPr>
        <p:txBody>
          <a:bodyPr/>
          <a:lstStyle/>
          <a:p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Working Resources – How do we do this?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19400"/>
            <a:ext cx="8153400" cy="1371600"/>
          </a:xfrm>
        </p:spPr>
        <p:txBody>
          <a:bodyPr>
            <a:noAutofit/>
          </a:bodyPr>
          <a:lstStyle/>
          <a:p>
            <a:pPr marL="225425" lvl="1" indent="-225425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 Wheel</a:t>
            </a:r>
          </a:p>
          <a:p>
            <a:pPr marL="463550" lvl="1" indent="-225425" algn="l">
              <a:buFont typeface="Courier New" panose="02070309020205020404" pitchFamily="49" charset="0"/>
              <a:buChar char="o"/>
            </a:pPr>
            <a:r>
              <a:rPr lang="en-US" sz="2400" b="1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gmazzocato.altervista.org/</a:t>
            </a:r>
            <a:r>
              <a:rPr lang="en-US" sz="2400" b="1" u="sng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colorwheel</a:t>
            </a:r>
            <a:r>
              <a:rPr lang="en-US" sz="2400" b="1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r>
              <a:rPr lang="en-US" sz="2400" b="1" u="sng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wheel.php</a:t>
            </a:r>
            <a:endParaRPr lang="en-US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l"/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Department of Rehabilitation Logo - Employment, Independence and Equality" title="Department of Rehabilitation Logo - Employment, Independence and Equalit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2362200" cy="564802"/>
          </a:xfrm>
          <a:prstGeom prst="rect">
            <a:avLst/>
          </a:prstGeom>
        </p:spPr>
      </p:pic>
      <p:pic>
        <p:nvPicPr>
          <p:cNvPr id="7" name="Picture 6" descr="CA.GOV Logo" title="CA.GOV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73353"/>
            <a:ext cx="905493" cy="69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08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990601"/>
            <a:ext cx="8601693" cy="847665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1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A</a:t>
            </a:r>
            <a:r>
              <a:rPr lang="en-US" sz="31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ccessibility Color Wheel Screen Shot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sz="2400" b="1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gmazzocato.altervista.org/</a:t>
            </a:r>
            <a:r>
              <a:rPr lang="en-US" sz="2400" b="1" u="sng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colorwheel</a:t>
            </a:r>
            <a:r>
              <a:rPr lang="en-US" sz="2400" b="1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r>
              <a:rPr lang="en-US" sz="2400" b="1" u="sng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wheel.php</a:t>
            </a:r>
            <a:endParaRPr lang="en-US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9567" y="1600200"/>
            <a:ext cx="8153400" cy="45720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Department of Rehabilitation Logo - Employment, Independence and Equality" title="Department of Rehabilitation Logo - Employment, Independence and Equalit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2362200" cy="564802"/>
          </a:xfrm>
          <a:prstGeom prst="rect">
            <a:avLst/>
          </a:prstGeom>
        </p:spPr>
      </p:pic>
      <p:pic>
        <p:nvPicPr>
          <p:cNvPr id="7" name="Picture 6" descr="CA.GOV Logo" title="CA.GOV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73353"/>
            <a:ext cx="905493" cy="692436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38266"/>
            <a:ext cx="5976481" cy="4909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581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990600"/>
            <a:ext cx="8601693" cy="688975"/>
          </a:xfrm>
        </p:spPr>
        <p:txBody>
          <a:bodyPr/>
          <a:lstStyle/>
          <a:p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Working Resources – How do we do this?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8153400" cy="4876800"/>
          </a:xfrm>
        </p:spPr>
        <p:txBody>
          <a:bodyPr>
            <a:noAutofit/>
          </a:bodyPr>
          <a:lstStyle/>
          <a:p>
            <a:pPr marL="225425" lvl="1" indent="-225425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508 – </a:t>
            </a:r>
            <a:r>
              <a:rPr lang="en-US" sz="2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www.section508.gov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l"/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5425" lvl="1" indent="-225425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W3C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WCAG 2.0 Customizable Quick Reference</a:t>
            </a:r>
          </a:p>
          <a:p>
            <a:pPr marL="463550" lvl="2" indent="-225425" algn="l">
              <a:buFont typeface="Courier New" panose="02070309020205020404" pitchFamily="49" charset="0"/>
              <a:buChar char="o"/>
            </a:pPr>
            <a:r>
              <a:rPr lang="en-US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www.w3.org/WAI/WCAG20/quickref</a:t>
            </a:r>
            <a:r>
              <a:rPr lang="en-US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8125" lvl="2" algn="l"/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lvl="2" indent="-225425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Includes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techniques and “Understanding Documents” for each guideline.</a:t>
            </a:r>
          </a:p>
          <a:p>
            <a:pPr marL="238125" algn="l"/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-225425" algn="l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requires AA compliance.</a:t>
            </a:r>
          </a:p>
        </p:txBody>
      </p:sp>
      <p:pic>
        <p:nvPicPr>
          <p:cNvPr id="4" name="Picture 3" descr="Department of Rehabilitation Logo - Employment, Independence and Equality" title="Department of Rehabilitation Logo - Employment, Independence and Equalit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2362200" cy="564802"/>
          </a:xfrm>
          <a:prstGeom prst="rect">
            <a:avLst/>
          </a:prstGeom>
        </p:spPr>
      </p:pic>
      <p:pic>
        <p:nvPicPr>
          <p:cNvPr id="7" name="Picture 6" descr="CA.GOV Logo" title="CA.GOV Logo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73353"/>
            <a:ext cx="905493" cy="69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49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990601"/>
            <a:ext cx="8601693" cy="685799"/>
          </a:xfrm>
        </p:spPr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WCAG 2.0 </a:t>
            </a:r>
            <a:r>
              <a:rPr lang="en-US" sz="28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quickref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Screen Shot</a:t>
            </a:r>
            <a:b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sz="22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www.w3.org/WAI/WCAG20/quickref/</a:t>
            </a:r>
            <a:endParaRPr lang="en-US" sz="2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9567" y="1600200"/>
            <a:ext cx="8153400" cy="45720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Department of Rehabilitation Logo - Employment, Independence and Equality" title="Department of Rehabilitation Logo - Employment, Independence and Equalit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2362200" cy="564802"/>
          </a:xfrm>
          <a:prstGeom prst="rect">
            <a:avLst/>
          </a:prstGeom>
        </p:spPr>
      </p:pic>
      <p:pic>
        <p:nvPicPr>
          <p:cNvPr id="7" name="Picture 6" descr="CA.GOV Logo" title="CA.GOV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73353"/>
            <a:ext cx="905493" cy="69243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24702"/>
            <a:ext cx="5715000" cy="4904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175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464" y="1066801"/>
            <a:ext cx="8479536" cy="838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Introduction:</a:t>
            </a:r>
            <a:endParaRPr lang="en-US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05000"/>
            <a:ext cx="7920346" cy="39624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Patrick Johnson</a:t>
            </a:r>
          </a:p>
          <a:p>
            <a:pPr algn="l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  <a:latin typeface="Myriad Pro" pitchFamily="34" charset="0"/>
              </a:rPr>
              <a:t>Internet Coordinator and Webmaster</a:t>
            </a:r>
          </a:p>
          <a:p>
            <a:pPr algn="l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  <a:latin typeface="Myriad Pro" pitchFamily="34" charset="0"/>
              </a:rPr>
              <a:t>Department of Rehabilitation</a:t>
            </a:r>
          </a:p>
          <a:p>
            <a:pPr algn="l"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  <a:latin typeface="Myriad Pro" pitchFamily="34" charset="0"/>
              </a:rPr>
              <a:t>Since </a:t>
            </a:r>
            <a:r>
              <a:rPr lang="en-US" dirty="0" smtClean="0">
                <a:solidFill>
                  <a:schemeClr val="tx1"/>
                </a:solidFill>
                <a:latin typeface="Myriad Pro" pitchFamily="34" charset="0"/>
              </a:rPr>
              <a:t>1996</a:t>
            </a:r>
          </a:p>
          <a:p>
            <a:pPr algn="l"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  <a:latin typeface="Myriad Pro" pitchFamily="34" charset="0"/>
              </a:rPr>
              <a:t>Phone: (916) </a:t>
            </a:r>
            <a:r>
              <a:rPr lang="en-US" dirty="0" smtClean="0">
                <a:solidFill>
                  <a:schemeClr val="tx1"/>
                </a:solidFill>
                <a:latin typeface="Myriad Pro" pitchFamily="34" charset="0"/>
              </a:rPr>
              <a:t>558-5873</a:t>
            </a:r>
          </a:p>
          <a:p>
            <a:pPr algn="l"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  <a:latin typeface="Myriad Pro" pitchFamily="34" charset="0"/>
              </a:rPr>
              <a:t>Email: </a:t>
            </a:r>
            <a:r>
              <a:rPr lang="en-US" u="sng" dirty="0" smtClean="0">
                <a:latin typeface="Myriad Pro" pitchFamily="34" charset="0"/>
                <a:hlinkClick r:id="rId2"/>
              </a:rPr>
              <a:t>Patrick.L.Johnson@dor.ca.gov</a:t>
            </a:r>
            <a:endParaRPr lang="en-US" u="sng" dirty="0" smtClean="0">
              <a:latin typeface="Myriad Pro" pitchFamily="34" charset="0"/>
            </a:endParaRPr>
          </a:p>
          <a:p>
            <a:pPr algn="l"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  <a:latin typeface="Myriad Pro" pitchFamily="34" charset="0"/>
              </a:rPr>
              <a:t>Or: </a:t>
            </a:r>
            <a:r>
              <a:rPr lang="en-US" u="sng" dirty="0">
                <a:latin typeface="Myriad Pro" pitchFamily="34" charset="0"/>
                <a:hlinkClick r:id="rId3"/>
              </a:rPr>
              <a:t>webmaster@dor.ca.gov</a:t>
            </a:r>
            <a:r>
              <a:rPr lang="en-US" dirty="0">
                <a:latin typeface="Myriad Pro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Myriad Pro" pitchFamily="34" charset="0"/>
              </a:rPr>
              <a:t>(mostly me)</a:t>
            </a:r>
          </a:p>
        </p:txBody>
      </p:sp>
      <p:pic>
        <p:nvPicPr>
          <p:cNvPr id="4" name="Picture 3" descr="Department of Rehabilitation Logo - Employment, Independence and Equality" title="Department of Rehabilitation Logo - Employment, Independence and Equalit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2362200" cy="564802"/>
          </a:xfrm>
          <a:prstGeom prst="rect">
            <a:avLst/>
          </a:prstGeom>
        </p:spPr>
      </p:pic>
      <p:pic>
        <p:nvPicPr>
          <p:cNvPr id="7" name="Picture 6" descr="CA.GOV Logo" title="CA.GOV Logo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73353"/>
            <a:ext cx="905493" cy="69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00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870646"/>
            <a:ext cx="8601693" cy="60959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Web Accessibility History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153400" cy="5257800"/>
          </a:xfrm>
        </p:spPr>
        <p:txBody>
          <a:bodyPr>
            <a:noAutofit/>
          </a:bodyPr>
          <a:lstStyle/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1300" u="sng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1998</a:t>
            </a:r>
            <a:r>
              <a:rPr lang="en-US" sz="13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– Rehabilitation Act of 1973, </a:t>
            </a:r>
            <a:r>
              <a:rPr lang="en-US" sz="1300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amended,</a:t>
            </a:r>
            <a:endParaRPr lang="en-US" sz="1300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847725" lvl="1" algn="l"/>
            <a:r>
              <a:rPr lang="en-US" sz="13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New Section 508 standards adopted – </a:t>
            </a:r>
            <a:r>
              <a:rPr lang="en-US" sz="1300" u="sng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2"/>
              </a:rPr>
              <a:t>www.section508.gov/</a:t>
            </a:r>
            <a:endParaRPr lang="en-US" sz="1300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847725" lvl="1" algn="l"/>
            <a:r>
              <a:rPr lang="en-US" sz="13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New Web-based standards in Subpart B, Sub-Section 1194.22</a:t>
            </a:r>
          </a:p>
          <a:p>
            <a:pPr marL="847725" lvl="1" algn="l"/>
            <a:r>
              <a:rPr lang="en-US" sz="13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(also Required states to abide by Section 508)</a:t>
            </a:r>
          </a:p>
          <a:p>
            <a:pPr algn="l"/>
            <a:r>
              <a:rPr lang="en-US" sz="13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 </a:t>
            </a: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1300" u="sng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1999</a:t>
            </a:r>
            <a:r>
              <a:rPr lang="en-US" sz="13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- World Wide Web Consortium (W3C),</a:t>
            </a:r>
          </a:p>
          <a:p>
            <a:pPr marL="857250" lvl="1" algn="l"/>
            <a:r>
              <a:rPr lang="en-US" sz="13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Web Content Accessibility Guidelines (WCAG) 1.0</a:t>
            </a:r>
          </a:p>
          <a:p>
            <a:pPr algn="l"/>
            <a:r>
              <a:rPr lang="en-US" sz="13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 </a:t>
            </a: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1300" u="sng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2001</a:t>
            </a:r>
            <a:r>
              <a:rPr lang="en-US" sz="13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- First State </a:t>
            </a:r>
            <a:r>
              <a:rPr lang="en-US" sz="1300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Template (508)</a:t>
            </a:r>
            <a:endParaRPr lang="en-US" sz="1300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3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 </a:t>
            </a: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1300" u="sng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2003</a:t>
            </a:r>
            <a:r>
              <a:rPr lang="en-US" sz="13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- California Government Code 11135 (CA will abide by 508)</a:t>
            </a:r>
          </a:p>
          <a:p>
            <a:pPr algn="l"/>
            <a:r>
              <a:rPr lang="en-US" sz="13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 </a:t>
            </a: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1300" u="sng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2005</a:t>
            </a:r>
            <a:r>
              <a:rPr lang="en-US" sz="13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- Governor appointed State Portal Steering Committee</a:t>
            </a:r>
          </a:p>
          <a:p>
            <a:pPr marL="852488" lvl="1" indent="-231775" algn="l">
              <a:buFont typeface="Courier New" panose="02070309020205020404" pitchFamily="49" charset="0"/>
              <a:buChar char="o"/>
            </a:pPr>
            <a:r>
              <a:rPr lang="en-US" sz="13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Portal Review Board (included State CIO</a:t>
            </a:r>
            <a:r>
              <a:rPr lang="en-US" sz="1300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)</a:t>
            </a:r>
          </a:p>
          <a:p>
            <a:pPr marL="852488" lvl="1" indent="-231775" algn="l">
              <a:buFont typeface="Courier New" panose="02070309020205020404" pitchFamily="49" charset="0"/>
              <a:buChar char="o"/>
            </a:pPr>
            <a:r>
              <a:rPr lang="en-US" sz="1300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Information </a:t>
            </a:r>
            <a:r>
              <a:rPr lang="en-US" sz="13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Organization, Usability, Currency, and Accessibility (IOUCA) Working Group - 3 sub-workgroups</a:t>
            </a:r>
          </a:p>
          <a:p>
            <a:pPr marL="1377950" lvl="2" indent="-225425" algn="l">
              <a:buFont typeface="Wingdings" panose="05000000000000000000" pitchFamily="2" charset="2"/>
              <a:buChar char="§"/>
            </a:pPr>
            <a:r>
              <a:rPr lang="en-US" sz="13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Usability standards</a:t>
            </a:r>
          </a:p>
          <a:p>
            <a:pPr marL="1377950" lvl="2" indent="-225425" algn="l">
              <a:buFont typeface="Wingdings" panose="05000000000000000000" pitchFamily="2" charset="2"/>
              <a:buChar char="§"/>
            </a:pPr>
            <a:r>
              <a:rPr lang="en-US" sz="13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Presentation and Content Separation standards</a:t>
            </a:r>
          </a:p>
          <a:p>
            <a:pPr marL="1377950" lvl="2" indent="-225425" algn="l">
              <a:buFont typeface="Wingdings" panose="05000000000000000000" pitchFamily="2" charset="2"/>
              <a:buChar char="§"/>
            </a:pPr>
            <a:r>
              <a:rPr lang="en-US" sz="13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Accessibility standards (508 and W3C WCAG 1.0 AA +)</a:t>
            </a:r>
          </a:p>
          <a:p>
            <a:pPr algn="l"/>
            <a:r>
              <a:rPr lang="en-US" sz="13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 </a:t>
            </a:r>
            <a:endParaRPr lang="en-US" sz="1300" dirty="0" smtClean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300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More </a:t>
            </a:r>
            <a:r>
              <a:rPr lang="en-US" sz="13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information a</a:t>
            </a:r>
            <a:r>
              <a:rPr lang="en-US" sz="1300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bout the IOUCA can </a:t>
            </a:r>
            <a:r>
              <a:rPr lang="en-US" sz="13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be found on the </a:t>
            </a:r>
            <a:r>
              <a:rPr lang="en-US" sz="1300" dirty="0" err="1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Webtools</a:t>
            </a:r>
            <a:r>
              <a:rPr lang="en-US" sz="13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website at </a:t>
            </a:r>
            <a:r>
              <a:rPr lang="en-US" sz="1300" u="sng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3"/>
              </a:rPr>
              <a:t>webtools.ca.gov</a:t>
            </a:r>
            <a:r>
              <a:rPr lang="en-US" sz="1300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 Look under “Web Content”, and then “Accessibility”.</a:t>
            </a:r>
            <a:endParaRPr lang="en-US" sz="1300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Department of Rehabilitation Logo - Employment, Independence and Equality" title="Department of Rehabilitation Logo - Employment, Independence and Equalit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2362200" cy="564802"/>
          </a:xfrm>
          <a:prstGeom prst="rect">
            <a:avLst/>
          </a:prstGeom>
        </p:spPr>
      </p:pic>
      <p:pic>
        <p:nvPicPr>
          <p:cNvPr id="7" name="Picture 6" descr="CA.GOV Logo" title="CA.GOV Logo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73353"/>
            <a:ext cx="905493" cy="69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50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870646"/>
            <a:ext cx="8601693" cy="60959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Web Accessibility History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72433"/>
            <a:ext cx="8153400" cy="4171167"/>
          </a:xfrm>
        </p:spPr>
        <p:txBody>
          <a:bodyPr>
            <a:noAutofit/>
          </a:bodyPr>
          <a:lstStyle/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 Black" panose="020B0A04020102020204" pitchFamily="34" charset="0"/>
              </a:rPr>
              <a:t>2006 - Portal Review Board and the State Portal Steering Committee adopted all IOUCA </a:t>
            </a:r>
            <a:r>
              <a:rPr lang="en-US" sz="13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standards.</a:t>
            </a:r>
            <a:endParaRPr lang="en-US" sz="13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l"/>
            <a:endParaRPr lang="en-US" sz="1300" dirty="0">
              <a:latin typeface="Arial Black" panose="020B0A04020102020204" pitchFamily="34" charset="0"/>
            </a:endParaRP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 Black" panose="020B0A04020102020204" pitchFamily="34" charset="0"/>
              </a:rPr>
              <a:t>2006 - Second State Template</a:t>
            </a:r>
          </a:p>
          <a:p>
            <a:pPr marL="917575" lvl="1" indent="-285750" algn="l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 Black" panose="020B0A04020102020204" pitchFamily="34" charset="0"/>
              </a:rPr>
              <a:t>Used IOUCA standards</a:t>
            </a:r>
          </a:p>
          <a:p>
            <a:pPr algn="l"/>
            <a:endParaRPr lang="en-US" sz="1300" dirty="0">
              <a:latin typeface="Arial Black" panose="020B0A04020102020204" pitchFamily="34" charset="0"/>
            </a:endParaRP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 Black" panose="020B0A04020102020204" pitchFamily="34" charset="0"/>
              </a:rPr>
              <a:t>2008 - W3C WCAG 2.0</a:t>
            </a:r>
          </a:p>
          <a:p>
            <a:pPr algn="l"/>
            <a:endParaRPr lang="en-US" sz="1300" dirty="0">
              <a:latin typeface="Arial Black" panose="020B0A04020102020204" pitchFamily="34" charset="0"/>
            </a:endParaRP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 Black" panose="020B0A04020102020204" pitchFamily="34" charset="0"/>
              </a:rPr>
              <a:t>2010 - Third State Template (508 &amp; WCAG 1.0)</a:t>
            </a:r>
          </a:p>
          <a:p>
            <a:pPr algn="l"/>
            <a:endParaRPr lang="en-US" sz="1300" dirty="0">
              <a:latin typeface="Arial Black" panose="020B0A04020102020204" pitchFamily="34" charset="0"/>
            </a:endParaRP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 Black" panose="020B0A04020102020204" pitchFamily="34" charset="0"/>
              </a:rPr>
              <a:t>2013 - Fourth State Template (508 &amp; WCAG 1.0)</a:t>
            </a:r>
          </a:p>
          <a:p>
            <a:pPr algn="l"/>
            <a:endParaRPr lang="en-US" sz="1300" dirty="0">
              <a:latin typeface="Arial Black" panose="020B0A04020102020204" pitchFamily="34" charset="0"/>
            </a:endParaRP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 Black" panose="020B0A04020102020204" pitchFamily="34" charset="0"/>
              </a:rPr>
              <a:t>2015? - Access Board update to 508</a:t>
            </a:r>
          </a:p>
          <a:p>
            <a:pPr marL="917575" lvl="1" indent="-285750" algn="l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 Black" panose="020B0A04020102020204" pitchFamily="34" charset="0"/>
              </a:rPr>
              <a:t>To reflect W3C WCAG 2.0 AA</a:t>
            </a:r>
          </a:p>
          <a:p>
            <a:pPr marL="917575" lvl="1" indent="-285750" algn="l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 Black" panose="020B0A04020102020204" pitchFamily="34" charset="0"/>
              </a:rPr>
              <a:t>February 2014 - Proposed rule submitted for review Office of Management and Budget (</a:t>
            </a:r>
            <a:r>
              <a:rPr lang="en-US" sz="13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OMB)</a:t>
            </a:r>
          </a:p>
          <a:p>
            <a:pPr marL="917575" lvl="1" indent="-285750" algn="l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Court </a:t>
            </a:r>
            <a:r>
              <a:rPr lang="en-US" sz="1300" dirty="0">
                <a:solidFill>
                  <a:schemeClr val="tx1"/>
                </a:solidFill>
                <a:latin typeface="Arial Black" panose="020B0A04020102020204" pitchFamily="34" charset="0"/>
              </a:rPr>
              <a:t>Cases around the ADA and WCAG 2.0</a:t>
            </a:r>
            <a:endParaRPr lang="en-US" sz="1300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Department of Rehabilitation Logo - Employment, Independence and Equality" title="Department of Rehabilitation Logo - Employment, Independence and Equalit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2362200" cy="564802"/>
          </a:xfrm>
          <a:prstGeom prst="rect">
            <a:avLst/>
          </a:prstGeom>
        </p:spPr>
      </p:pic>
      <p:pic>
        <p:nvPicPr>
          <p:cNvPr id="7" name="Picture 6" descr="CA.GOV Logo" title="CA.GOV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73353"/>
            <a:ext cx="905493" cy="69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84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162" y="869603"/>
            <a:ext cx="8468638" cy="73059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What are we NOT going to talking about?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370" y="1828800"/>
            <a:ext cx="8525493" cy="4448827"/>
          </a:xfrm>
        </p:spPr>
        <p:txBody>
          <a:bodyPr>
            <a:normAutofit/>
          </a:bodyPr>
          <a:lstStyle/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 and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</a:p>
          <a:p>
            <a:pPr marL="796925" lvl="1"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www.dor.ca.gov/DisabilityAccessInfo/DAS-Trainings.html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</a:p>
          <a:p>
            <a:pPr marL="796925" lvl="1"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webtools.ca.gov/web-content/web-accessibility/how-to-implement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/#pdf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it a webpage, if you can (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RTF, PDF)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we do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this?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 Reader and Zoom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softwares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(except for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testing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4" name="Picture 3" descr="Department of Rehabilitation Logo - Employment, Independence and Equality" title="Department of Rehabilitation Logo - Employment, Independence and Equalit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2362200" cy="564802"/>
          </a:xfrm>
          <a:prstGeom prst="rect">
            <a:avLst/>
          </a:prstGeom>
        </p:spPr>
      </p:pic>
      <p:pic>
        <p:nvPicPr>
          <p:cNvPr id="7" name="Picture 6" descr="CA.GOV Logo" title="CA.GOV Logo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73353"/>
            <a:ext cx="905493" cy="69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96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161" y="899873"/>
            <a:ext cx="8612131" cy="62412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What Are We Talking About?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76400"/>
            <a:ext cx="8229600" cy="4953000"/>
          </a:xfrm>
        </p:spPr>
        <p:txBody>
          <a:bodyPr>
            <a:normAutofit lnSpcReduction="10000"/>
          </a:bodyPr>
          <a:lstStyle/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end users access information?</a:t>
            </a:r>
          </a:p>
          <a:p>
            <a:pPr algn="l"/>
            <a:endParaRPr 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Browsers</a:t>
            </a:r>
          </a:p>
          <a:p>
            <a:pPr marL="914400" lvl="1" indent="-338138" algn="l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338138" algn="l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Generated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</a:p>
          <a:p>
            <a:pPr marL="1031875" algn="l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PSP, ASP, ARIA, C#, VB, MySQL, Silverlight…)</a:t>
            </a:r>
          </a:p>
          <a:p>
            <a:pPr algn="l"/>
            <a:endParaRPr 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Readers</a:t>
            </a:r>
          </a:p>
          <a:p>
            <a:pPr marL="914400" lvl="1" indent="-338138" algn="l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</a:p>
          <a:p>
            <a:pPr marL="1025525" lvl="1" algn="l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www.csszengarden.com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/>
            <a:endParaRPr 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Magnifying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 (Zoom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Text,…)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indent="-338138" algn="l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Reads the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Department of Rehabilitation Logo - Employment, Independence and Equality" title="Department of Rehabilitation Logo - Employment, Independence and Equalit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2362200" cy="564802"/>
          </a:xfrm>
          <a:prstGeom prst="rect">
            <a:avLst/>
          </a:prstGeom>
        </p:spPr>
      </p:pic>
      <p:pic>
        <p:nvPicPr>
          <p:cNvPr id="7" name="Picture 6" descr="CA.GOV Logo" title="CA.GOV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73353"/>
            <a:ext cx="905493" cy="69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59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990600"/>
            <a:ext cx="8601693" cy="5334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Let’s Dive 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134" y="1905000"/>
            <a:ext cx="8273441" cy="31242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WCAG 2.0 Accessibility organized under 4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principles:</a:t>
            </a:r>
          </a:p>
          <a:p>
            <a:pPr algn="l"/>
            <a:endParaRPr 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Perceivable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Operable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Understandable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Robust</a:t>
            </a:r>
          </a:p>
        </p:txBody>
      </p:sp>
      <p:pic>
        <p:nvPicPr>
          <p:cNvPr id="4" name="Picture 3" descr="Department of Rehabilitation Logo - Employment, Independence and Equality" title="Department of Rehabilitation Logo - Employment, Independence and Equalit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2362200" cy="564802"/>
          </a:xfrm>
          <a:prstGeom prst="rect">
            <a:avLst/>
          </a:prstGeom>
        </p:spPr>
      </p:pic>
      <p:pic>
        <p:nvPicPr>
          <p:cNvPr id="7" name="Picture 6" descr="CA.GOV Logo" title="CA.GOV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73353"/>
            <a:ext cx="905493" cy="69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60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521" y="990600"/>
            <a:ext cx="8579772" cy="61277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Perceivable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305801" cy="4114800"/>
          </a:xfrm>
        </p:spPr>
        <p:txBody>
          <a:bodyPr>
            <a:noAutofit/>
          </a:bodyPr>
          <a:lstStyle/>
          <a:p>
            <a:pPr marL="225425" lvl="1" indent="-225425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alternatives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non-text content.</a:t>
            </a:r>
          </a:p>
          <a:p>
            <a:pPr marL="225425" lvl="1" indent="-219075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5425" lvl="1" indent="-219075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captions and other alternatives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multimedia.</a:t>
            </a:r>
          </a:p>
          <a:p>
            <a:pPr marL="225425" lvl="1" indent="-225425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5425" lvl="1" indent="-225425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that can be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in different ways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including by assistive technologies, without losing meaning.</a:t>
            </a:r>
          </a:p>
          <a:p>
            <a:pPr marL="225425" lvl="1" indent="-225425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5425" lvl="1" indent="-225425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easier for users to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and hear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Department of Rehabilitation Logo - Employment, Independence and Equality" title="Department of Rehabilitation Logo - Employment, Independence and Equalit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2362200" cy="564802"/>
          </a:xfrm>
          <a:prstGeom prst="rect">
            <a:avLst/>
          </a:prstGeom>
        </p:spPr>
      </p:pic>
      <p:pic>
        <p:nvPicPr>
          <p:cNvPr id="7" name="Picture 6" descr="CA.GOV Logo" title="CA.GOV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73353"/>
            <a:ext cx="905493" cy="69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12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31" y="990600"/>
            <a:ext cx="8598561" cy="688975"/>
          </a:xfrm>
        </p:spPr>
        <p:txBody>
          <a:bodyPr/>
          <a:lstStyle/>
          <a:p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Operable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153400" cy="3505200"/>
          </a:xfrm>
        </p:spPr>
        <p:txBody>
          <a:bodyPr>
            <a:normAutofit/>
          </a:bodyPr>
          <a:lstStyle/>
          <a:p>
            <a:pPr marL="225425" lvl="1" indent="-225425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all functionality available from a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keyboard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5425" lvl="1" indent="-219075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users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enough time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read and use content.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5425" lvl="1" indent="-219075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use content that causes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seizures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5425" lvl="1" indent="-219075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users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navigate and find content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Department of Rehabilitation Logo - Employment, Independence and Equality" title="Department of Rehabilitation Logo - Employment, Independence and Equalit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2362200" cy="564802"/>
          </a:xfrm>
          <a:prstGeom prst="rect">
            <a:avLst/>
          </a:prstGeom>
        </p:spPr>
      </p:pic>
      <p:pic>
        <p:nvPicPr>
          <p:cNvPr id="7" name="Picture 6" descr="CA.GOV Logo" title="CA.GOV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73353"/>
            <a:ext cx="905493" cy="69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75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533</Words>
  <Application>Microsoft Office PowerPoint</Application>
  <PresentationFormat>On-screen Show (4:3)</PresentationFormat>
  <Paragraphs>142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Web Accessibility 2.0</vt:lpstr>
      <vt:lpstr>Introduction:</vt:lpstr>
      <vt:lpstr>Web Accessibility History</vt:lpstr>
      <vt:lpstr>Web Accessibility History</vt:lpstr>
      <vt:lpstr>What are we NOT going to talking about?</vt:lpstr>
      <vt:lpstr>What Are We Talking About?</vt:lpstr>
      <vt:lpstr>Let’s Dive In</vt:lpstr>
      <vt:lpstr>Perceivable</vt:lpstr>
      <vt:lpstr>Operable</vt:lpstr>
      <vt:lpstr>Understandable</vt:lpstr>
      <vt:lpstr>Robust</vt:lpstr>
      <vt:lpstr>Testing</vt:lpstr>
      <vt:lpstr>Reading Resources – Why do we do this?</vt:lpstr>
      <vt:lpstr>Working Resources – How do we do this?</vt:lpstr>
      <vt:lpstr>Accessibility Color Wheel Screen Shot gmazzocato.altervista.org/colorwheel/wheel.php</vt:lpstr>
      <vt:lpstr>Working Resources – How do we do this?</vt:lpstr>
      <vt:lpstr>WCAG 2.0 quickref Screen Shot www.w3.org/WAI/WCAG20/quickref/</vt:lpstr>
    </vt:vector>
  </TitlesOfParts>
  <Company>Department of Rehabilitation - State of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Accessibility 2.0</dc:title>
  <dc:creator>Johnson, Patrick L@DOR</dc:creator>
  <cp:lastModifiedBy>Johnson, Patrick L@DOR</cp:lastModifiedBy>
  <cp:revision>46</cp:revision>
  <cp:lastPrinted>2015-01-12T19:27:05Z</cp:lastPrinted>
  <dcterms:created xsi:type="dcterms:W3CDTF">2015-01-07T21:52:47Z</dcterms:created>
  <dcterms:modified xsi:type="dcterms:W3CDTF">2015-01-15T18:45:19Z</dcterms:modified>
</cp:coreProperties>
</file>